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344" r:id="rId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7297" autoAdjust="0"/>
  </p:normalViewPr>
  <p:slideViewPr>
    <p:cSldViewPr snapToGrid="0">
      <p:cViewPr varScale="1">
        <p:scale>
          <a:sx n="110" d="100"/>
          <a:sy n="110" d="100"/>
        </p:scale>
        <p:origin x="5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F6D5E1B-173D-4E0E-8129-0ACFE9C406E7}" type="datetimeFigureOut">
              <a:rPr lang="zh-CN" altLang="en-US"/>
              <a:pPr>
                <a:defRPr/>
              </a:pPr>
              <a:t>2021/5/5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FEC5A87-F484-487E-85AE-FB2D50B9EF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07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305"/>
          <p:cNvSpPr/>
          <p:nvPr/>
        </p:nvSpPr>
        <p:spPr bwMode="auto">
          <a:xfrm>
            <a:off x="-504825" y="0"/>
            <a:ext cx="6835775" cy="6858000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  <a:close/>
              </a:path>
            </a:pathLst>
          </a:custGeom>
          <a:solidFill>
            <a:srgbClr val="FBF3F4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13" y="5400675"/>
            <a:ext cx="3598862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217863"/>
            <a:ext cx="6911975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3"/>
          <p:cNvGrpSpPr>
            <a:grpSpLocks/>
          </p:cNvGrpSpPr>
          <p:nvPr userDrawn="1"/>
        </p:nvGrpSpPr>
        <p:grpSpPr bwMode="auto">
          <a:xfrm>
            <a:off x="771525" y="420688"/>
            <a:ext cx="4471988" cy="5905500"/>
            <a:chOff x="4606912" y="4653670"/>
            <a:chExt cx="3546519" cy="4732099"/>
          </a:xfrm>
        </p:grpSpPr>
        <p:sp>
          <p:nvSpPr>
            <p:cNvPr id="8" name="Freeform 5"/>
            <p:cNvSpPr/>
            <p:nvPr/>
          </p:nvSpPr>
          <p:spPr bwMode="auto">
            <a:xfrm>
              <a:off x="4606912" y="4653670"/>
              <a:ext cx="2364346" cy="2367321"/>
            </a:xfrm>
            <a:custGeom>
              <a:avLst/>
              <a:gdLst>
                <a:gd name="T0" fmla="*/ 809 w 1619"/>
                <a:gd name="T1" fmla="*/ 1621 h 1621"/>
                <a:gd name="T2" fmla="*/ 0 w 1619"/>
                <a:gd name="T3" fmla="*/ 810 h 1621"/>
                <a:gd name="T4" fmla="*/ 809 w 1619"/>
                <a:gd name="T5" fmla="*/ 0 h 1621"/>
                <a:gd name="T6" fmla="*/ 1619 w 1619"/>
                <a:gd name="T7" fmla="*/ 810 h 1621"/>
                <a:gd name="T8" fmla="*/ 809 w 1619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1">
                  <a:moveTo>
                    <a:pt x="809" y="1621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1"/>
                  </a:lnTo>
                  <a:close/>
                </a:path>
              </a:pathLst>
            </a:custGeom>
            <a:solidFill>
              <a:srgbClr val="DD243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4606912" y="7020991"/>
              <a:ext cx="2364346" cy="2364778"/>
            </a:xfrm>
            <a:custGeom>
              <a:avLst/>
              <a:gdLst>
                <a:gd name="T0" fmla="*/ 809 w 1619"/>
                <a:gd name="T1" fmla="*/ 1620 h 1620"/>
                <a:gd name="T2" fmla="*/ 0 w 1619"/>
                <a:gd name="T3" fmla="*/ 810 h 1620"/>
                <a:gd name="T4" fmla="*/ 809 w 1619"/>
                <a:gd name="T5" fmla="*/ 0 h 1620"/>
                <a:gd name="T6" fmla="*/ 1619 w 1619"/>
                <a:gd name="T7" fmla="*/ 810 h 1620"/>
                <a:gd name="T8" fmla="*/ 809 w 1619"/>
                <a:gd name="T9" fmla="*/ 1620 h 1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9" h="1620">
                  <a:moveTo>
                    <a:pt x="809" y="1620"/>
                  </a:moveTo>
                  <a:lnTo>
                    <a:pt x="0" y="810"/>
                  </a:lnTo>
                  <a:lnTo>
                    <a:pt x="809" y="0"/>
                  </a:lnTo>
                  <a:lnTo>
                    <a:pt x="1619" y="810"/>
                  </a:lnTo>
                  <a:lnTo>
                    <a:pt x="809" y="1620"/>
                  </a:lnTo>
                  <a:close/>
                </a:path>
              </a:pathLst>
            </a:custGeom>
            <a:solidFill>
              <a:srgbClr val="961427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5787826" y="5836695"/>
              <a:ext cx="2365605" cy="2366050"/>
            </a:xfrm>
            <a:custGeom>
              <a:avLst/>
              <a:gdLst>
                <a:gd name="T0" fmla="*/ 810 w 1620"/>
                <a:gd name="T1" fmla="*/ 1621 h 1621"/>
                <a:gd name="T2" fmla="*/ 0 w 1620"/>
                <a:gd name="T3" fmla="*/ 811 h 1621"/>
                <a:gd name="T4" fmla="*/ 810 w 1620"/>
                <a:gd name="T5" fmla="*/ 0 h 1621"/>
                <a:gd name="T6" fmla="*/ 1620 w 1620"/>
                <a:gd name="T7" fmla="*/ 811 h 1621"/>
                <a:gd name="T8" fmla="*/ 810 w 1620"/>
                <a:gd name="T9" fmla="*/ 1621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0" h="1621">
                  <a:moveTo>
                    <a:pt x="810" y="1621"/>
                  </a:moveTo>
                  <a:lnTo>
                    <a:pt x="0" y="811"/>
                  </a:lnTo>
                  <a:lnTo>
                    <a:pt x="810" y="0"/>
                  </a:lnTo>
                  <a:lnTo>
                    <a:pt x="1620" y="811"/>
                  </a:lnTo>
                  <a:lnTo>
                    <a:pt x="810" y="1621"/>
                  </a:lnTo>
                  <a:close/>
                </a:path>
              </a:pathLst>
            </a:custGeom>
            <a:solidFill>
              <a:srgbClr val="B71C2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" name="组合 4"/>
          <p:cNvGrpSpPr>
            <a:grpSpLocks/>
          </p:cNvGrpSpPr>
          <p:nvPr userDrawn="1"/>
        </p:nvGrpSpPr>
        <p:grpSpPr bwMode="auto">
          <a:xfrm>
            <a:off x="373063" y="2052638"/>
            <a:ext cx="2736850" cy="2616200"/>
            <a:chOff x="372446" y="2052608"/>
            <a:chExt cx="2737604" cy="2616621"/>
          </a:xfrm>
        </p:grpSpPr>
        <p:sp>
          <p:nvSpPr>
            <p:cNvPr id="12" name="Rectangle 6"/>
            <p:cNvSpPr/>
            <p:nvPr/>
          </p:nvSpPr>
          <p:spPr>
            <a:xfrm rot="2684831">
              <a:off x="372446" y="2052608"/>
              <a:ext cx="2675674" cy="2616621"/>
            </a:xfrm>
            <a:prstGeom prst="rect">
              <a:avLst/>
            </a:prstGeom>
            <a:solidFill>
              <a:srgbClr val="FB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3" name="Picture 5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8" t="21477" r="20911" b="28758"/>
            <a:stretch>
              <a:fillRect/>
            </a:stretch>
          </p:blipFill>
          <p:spPr bwMode="auto">
            <a:xfrm>
              <a:off x="387063" y="2164920"/>
              <a:ext cx="2722987" cy="2362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58624" y="2377422"/>
            <a:ext cx="6103952" cy="814401"/>
          </a:xfrm>
        </p:spPr>
        <p:txBody>
          <a:bodyPr anchor="b">
            <a:normAutofit/>
          </a:bodyPr>
          <a:lstStyle>
            <a:lvl1pPr algn="l"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57876" y="3514573"/>
            <a:ext cx="4100223" cy="643959"/>
          </a:xfrm>
        </p:spPr>
        <p:txBody>
          <a:bodyPr/>
          <a:lstStyle>
            <a:lvl1pPr marL="0" indent="0" algn="r">
              <a:buNone/>
              <a:defRPr sz="240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C05D8-C200-4D08-B746-12B6064FFD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9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875" y="-623888"/>
            <a:ext cx="5443538" cy="737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"/>
          <p:cNvSpPr/>
          <p:nvPr/>
        </p:nvSpPr>
        <p:spPr>
          <a:xfrm rot="2663628">
            <a:off x="-712788" y="1069975"/>
            <a:ext cx="2857501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13" y="5400675"/>
            <a:ext cx="3598862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21477" r="20911" b="28758"/>
          <a:stretch>
            <a:fillRect/>
          </a:stretch>
        </p:blipFill>
        <p:spPr bwMode="auto">
          <a:xfrm>
            <a:off x="0" y="1444625"/>
            <a:ext cx="2578100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5789177" y="4881999"/>
            <a:ext cx="2880000" cy="900000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rgbClr val="333333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/>
          </p:nvPr>
        </p:nvSpPr>
        <p:spPr>
          <a:xfrm>
            <a:off x="5789177" y="1278455"/>
            <a:ext cx="2880000" cy="900000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6"/>
          </p:nvPr>
        </p:nvSpPr>
        <p:spPr>
          <a:xfrm>
            <a:off x="5789177" y="2479636"/>
            <a:ext cx="2880000" cy="900000"/>
          </a:xfrm>
        </p:spPr>
        <p:txBody>
          <a:bodyPr anchor="ctr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7"/>
          </p:nvPr>
        </p:nvSpPr>
        <p:spPr>
          <a:xfrm>
            <a:off x="5789177" y="3680817"/>
            <a:ext cx="2880000" cy="900000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0" name="日期占位符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2DFE8-663A-4BBD-9E80-E28EE539D1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24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597025"/>
            <a:ext cx="4659313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object&#10;&#10;Description automatically generate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7" b="30000"/>
          <a:stretch>
            <a:fillRect/>
          </a:stretch>
        </p:blipFill>
        <p:spPr bwMode="auto">
          <a:xfrm>
            <a:off x="8164513" y="0"/>
            <a:ext cx="4027487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3297"/>
          <p:cNvSpPr/>
          <p:nvPr/>
        </p:nvSpPr>
        <p:spPr bwMode="auto">
          <a:xfrm>
            <a:off x="1406525" y="1676400"/>
            <a:ext cx="3498850" cy="3444875"/>
          </a:xfrm>
          <a:custGeom>
            <a:avLst/>
            <a:gdLst>
              <a:gd name="T0" fmla="*/ 1619 w 3239"/>
              <a:gd name="T1" fmla="*/ 3241 h 3241"/>
              <a:gd name="T2" fmla="*/ 0 w 3239"/>
              <a:gd name="T3" fmla="*/ 1620 h 3241"/>
              <a:gd name="T4" fmla="*/ 1619 w 3239"/>
              <a:gd name="T5" fmla="*/ 0 h 3241"/>
              <a:gd name="T6" fmla="*/ 3239 w 3239"/>
              <a:gd name="T7" fmla="*/ 1620 h 3241"/>
              <a:gd name="T8" fmla="*/ 1619 w 3239"/>
              <a:gd name="T9" fmla="*/ 3241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9" h="3241">
                <a:moveTo>
                  <a:pt x="1619" y="3241"/>
                </a:moveTo>
                <a:lnTo>
                  <a:pt x="0" y="1620"/>
                </a:lnTo>
                <a:lnTo>
                  <a:pt x="1619" y="0"/>
                </a:lnTo>
                <a:lnTo>
                  <a:pt x="3239" y="1620"/>
                </a:lnTo>
                <a:lnTo>
                  <a:pt x="1619" y="32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21477" r="20911" b="28758"/>
          <a:stretch>
            <a:fillRect/>
          </a:stretch>
        </p:blipFill>
        <p:spPr bwMode="auto">
          <a:xfrm>
            <a:off x="1851025" y="2239963"/>
            <a:ext cx="27241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6168836" y="2219586"/>
            <a:ext cx="3848100" cy="1201737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/>
          </p:nvPr>
        </p:nvSpPr>
        <p:spPr>
          <a:xfrm>
            <a:off x="4905591" y="2333769"/>
            <a:ext cx="900753" cy="668740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39463-7E1A-4A7A-B9A0-7775EC2B38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43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975" y="-993775"/>
            <a:ext cx="3390900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 picture containing object&#10;&#10;Description automatically generate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7" b="30000"/>
          <a:stretch>
            <a:fillRect/>
          </a:stretch>
        </p:blipFill>
        <p:spPr bwMode="auto">
          <a:xfrm>
            <a:off x="8164513" y="0"/>
            <a:ext cx="4027487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577863" y="437296"/>
            <a:ext cx="2335332" cy="900184"/>
          </a:xfrm>
        </p:spPr>
        <p:txBody>
          <a:bodyPr anchor="ctr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885A4-A5C4-4F8F-A51A-FF3A57E7B8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49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975" y="-993775"/>
            <a:ext cx="3390900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 picture containing object&#10;&#10;Description automatically generate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47" b="30000"/>
          <a:stretch>
            <a:fillRect/>
          </a:stretch>
        </p:blipFill>
        <p:spPr bwMode="auto">
          <a:xfrm>
            <a:off x="8164513" y="0"/>
            <a:ext cx="4027487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54488"/>
            <a:ext cx="1785938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21477" r="20911" b="28758"/>
          <a:stretch>
            <a:fillRect/>
          </a:stretch>
        </p:blipFill>
        <p:spPr bwMode="auto">
          <a:xfrm>
            <a:off x="338138" y="1890713"/>
            <a:ext cx="387985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77863" y="437296"/>
            <a:ext cx="2335332" cy="900184"/>
          </a:xfrm>
        </p:spPr>
        <p:txBody>
          <a:bodyPr anchor="ctr"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2E338-ED3F-45BC-9B99-DE1EC14D6E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20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4825" y="0"/>
            <a:ext cx="68278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13" y="5400675"/>
            <a:ext cx="3598862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/>
          <p:nvPr/>
        </p:nvSpPr>
        <p:spPr>
          <a:xfrm rot="2684831">
            <a:off x="415925" y="2030413"/>
            <a:ext cx="2649538" cy="2657475"/>
          </a:xfrm>
          <a:prstGeom prst="rect">
            <a:avLst/>
          </a:prstGeom>
          <a:solidFill>
            <a:srgbClr val="FB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21477" r="20911" b="28758"/>
          <a:stretch>
            <a:fillRect/>
          </a:stretch>
        </p:blipFill>
        <p:spPr bwMode="auto">
          <a:xfrm>
            <a:off x="387350" y="2165350"/>
            <a:ext cx="272256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5594616" y="3021799"/>
            <a:ext cx="6103952" cy="814401"/>
          </a:xfrm>
        </p:spPr>
        <p:txBody>
          <a:bodyPr anchor="b">
            <a:noAutofit/>
          </a:bodyPr>
          <a:lstStyle>
            <a:lvl1pPr algn="l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59F6A-9F3F-4F47-876E-B744B6B2F3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0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C5389-BDA6-4A0A-B0DB-F40E4E7430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1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4005F-991F-48A6-BE62-B4DF5D11941F}" type="datetime1">
              <a:rPr lang="en-US"/>
              <a:pPr>
                <a:defRPr/>
              </a:pPr>
              <a:t>5/5/2021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2DDE1-AA6C-4840-9D42-A35455C55F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75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fld id="{56B14BF3-9A8D-4D23-A079-8B959A778F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17" r:id="rId7"/>
    <p:sldLayoutId id="2147483724" r:id="rId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577862" y="437296"/>
            <a:ext cx="9614137" cy="900184"/>
          </a:xfrm>
        </p:spPr>
        <p:txBody>
          <a:bodyPr>
            <a:normAutofit/>
          </a:bodyPr>
          <a:lstStyle/>
          <a:p>
            <a:r>
              <a:rPr lang="zh-CN" altLang="en-US" dirty="0"/>
              <a:t>电子纱线</a:t>
            </a:r>
            <a:r>
              <a:rPr lang="en-US" altLang="zh-CN" dirty="0"/>
              <a:t>—</a:t>
            </a:r>
            <a:r>
              <a:rPr lang="zh-CN" altLang="en-US" dirty="0"/>
              <a:t>可视化展示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175847" y="1777573"/>
            <a:ext cx="403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+mn-ea"/>
                <a:ea typeface="+mn-ea"/>
              </a:rPr>
              <a:t>阶段一：实现</a:t>
            </a:r>
            <a:r>
              <a:rPr lang="en-US" altLang="zh-CN" b="1">
                <a:latin typeface="+mn-ea"/>
                <a:ea typeface="+mn-ea"/>
              </a:rPr>
              <a:t>google</a:t>
            </a:r>
            <a:r>
              <a:rPr lang="zh-CN" altLang="en-US" b="1">
                <a:latin typeface="+mn-ea"/>
                <a:ea typeface="+mn-ea"/>
              </a:rPr>
              <a:t>编织绳现有功能</a:t>
            </a:r>
            <a:endParaRPr lang="en-US" altLang="zh-CN" b="1">
              <a:latin typeface="+mn-ea"/>
              <a:ea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577260" y="2161783"/>
            <a:ext cx="3134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对单种灵敏度传感纤维编织的纱线绳进行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  <a:ea typeface="+mn-ea"/>
              </a:rPr>
              <a:t>手势识别</a:t>
            </a:r>
            <a:r>
              <a:rPr lang="en-US" altLang="zh-CN" sz="1600" b="1" dirty="0">
                <a:solidFill>
                  <a:srgbClr val="C00000"/>
                </a:solidFill>
                <a:latin typeface="+mn-ea"/>
                <a:ea typeface="+mn-ea"/>
              </a:rPr>
              <a:t>&amp;</a:t>
            </a:r>
            <a:r>
              <a:rPr lang="zh-CN" altLang="en-US" sz="1600" b="1" dirty="0">
                <a:solidFill>
                  <a:srgbClr val="C00000"/>
                </a:solidFill>
                <a:latin typeface="+mn-ea"/>
                <a:ea typeface="+mn-ea"/>
              </a:rPr>
              <a:t>可视化应用</a:t>
            </a:r>
            <a:endParaRPr lang="en-US" altLang="zh-CN" sz="16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119089" y="1753272"/>
            <a:ext cx="4124132" cy="10823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pic>
        <p:nvPicPr>
          <p:cNvPr id="2056" name="Picture 8" descr="https://imagepphcloud.thepaper.cn/pph/image/69/73/295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0097" y="3251417"/>
            <a:ext cx="3158865" cy="1776863"/>
          </a:xfrm>
          <a:prstGeom prst="rect">
            <a:avLst/>
          </a:prstGeom>
          <a:noFill/>
        </p:spPr>
      </p:pic>
      <p:sp>
        <p:nvSpPr>
          <p:cNvPr id="101" name="矩形 100">
            <a:extLst>
              <a:ext uri="{FF2B5EF4-FFF2-40B4-BE49-F238E27FC236}">
                <a16:creationId xmlns:a16="http://schemas.microsoft.com/office/drawing/2014/main" id="{9F42685E-CA7C-4289-A716-40181CEA5593}"/>
              </a:ext>
            </a:extLst>
          </p:cNvPr>
          <p:cNvSpPr/>
          <p:nvPr/>
        </p:nvSpPr>
        <p:spPr>
          <a:xfrm>
            <a:off x="1997275" y="5094391"/>
            <a:ext cx="21567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人机交互音乐播放器</a:t>
            </a:r>
            <a:endParaRPr lang="en-US" altLang="zh-CN" sz="1600" b="1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7EB8EB-7DA4-4F2A-A670-8E4D3DD08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50" y="1398496"/>
            <a:ext cx="992777" cy="1216501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FCF0032D-5C08-4910-8C94-B172EA7E1186}"/>
              </a:ext>
            </a:extLst>
          </p:cNvPr>
          <p:cNvSpPr/>
          <p:nvPr/>
        </p:nvSpPr>
        <p:spPr>
          <a:xfrm>
            <a:off x="7574475" y="1918981"/>
            <a:ext cx="313508" cy="29328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55F95B6-2001-4C67-929D-F9A2F05D45F7}"/>
              </a:ext>
            </a:extLst>
          </p:cNvPr>
          <p:cNvSpPr/>
          <p:nvPr/>
        </p:nvSpPr>
        <p:spPr>
          <a:xfrm>
            <a:off x="8038011" y="1887350"/>
            <a:ext cx="21567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暂停</a:t>
            </a:r>
            <a:r>
              <a:rPr lang="en-US" altLang="zh-CN" sz="1600" b="1" dirty="0">
                <a:latin typeface="+mn-ea"/>
                <a:ea typeface="+mn-ea"/>
              </a:rPr>
              <a:t>/</a:t>
            </a:r>
            <a:r>
              <a:rPr lang="zh-CN" altLang="en-US" sz="1600" b="1" dirty="0">
                <a:latin typeface="+mn-ea"/>
                <a:ea typeface="+mn-ea"/>
              </a:rPr>
              <a:t>播放</a:t>
            </a:r>
            <a:endParaRPr lang="en-US" altLang="zh-CN" sz="1600" b="1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DEC29A-C73F-4AEB-B1BE-092AC9B0E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88" y="3982840"/>
            <a:ext cx="957263" cy="1209676"/>
          </a:xfrm>
          <a:prstGeom prst="rect">
            <a:avLst/>
          </a:prstGeom>
        </p:spPr>
      </p:pic>
      <p:sp>
        <p:nvSpPr>
          <p:cNvPr id="106" name="箭头: 右 105">
            <a:extLst>
              <a:ext uri="{FF2B5EF4-FFF2-40B4-BE49-F238E27FC236}">
                <a16:creationId xmlns:a16="http://schemas.microsoft.com/office/drawing/2014/main" id="{58ED639F-9EB3-4950-8B9C-ADB92E2A3B5E}"/>
              </a:ext>
            </a:extLst>
          </p:cNvPr>
          <p:cNvSpPr/>
          <p:nvPr/>
        </p:nvSpPr>
        <p:spPr>
          <a:xfrm>
            <a:off x="7574727" y="4441037"/>
            <a:ext cx="313508" cy="29328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CC7ED6FE-B7E7-4210-8D19-9F43DEC6C4E8}"/>
              </a:ext>
            </a:extLst>
          </p:cNvPr>
          <p:cNvSpPr/>
          <p:nvPr/>
        </p:nvSpPr>
        <p:spPr>
          <a:xfrm>
            <a:off x="8096580" y="4418401"/>
            <a:ext cx="706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切歌</a:t>
            </a:r>
            <a:endParaRPr lang="en-US" altLang="zh-CN" sz="1600" b="1" dirty="0">
              <a:latin typeface="+mn-ea"/>
              <a:ea typeface="+mn-ea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C1DC9CD-009E-4EF8-A93D-9F4BBAE73ECD}"/>
              </a:ext>
            </a:extLst>
          </p:cNvPr>
          <p:cNvSpPr/>
          <p:nvPr/>
        </p:nvSpPr>
        <p:spPr>
          <a:xfrm>
            <a:off x="6856348" y="1903642"/>
            <a:ext cx="706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扭转</a:t>
            </a:r>
            <a:endParaRPr lang="en-US" altLang="zh-CN" sz="1600" b="1" dirty="0">
              <a:latin typeface="+mn-ea"/>
              <a:ea typeface="+mn-ea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30BCB8CB-5705-4F47-8FFA-E2AF26B25F20}"/>
              </a:ext>
            </a:extLst>
          </p:cNvPr>
          <p:cNvSpPr/>
          <p:nvPr/>
        </p:nvSpPr>
        <p:spPr>
          <a:xfrm>
            <a:off x="6895459" y="4418400"/>
            <a:ext cx="706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轻拍</a:t>
            </a:r>
            <a:endParaRPr lang="en-US" altLang="zh-CN" sz="1600" b="1" dirty="0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14A0BF-EE9A-4195-A433-34F889085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42" y="2691757"/>
            <a:ext cx="992777" cy="1234672"/>
          </a:xfrm>
          <a:prstGeom prst="rect">
            <a:avLst/>
          </a:prstGeom>
        </p:spPr>
      </p:pic>
      <p:sp>
        <p:nvSpPr>
          <p:cNvPr id="112" name="箭头: 右 111">
            <a:extLst>
              <a:ext uri="{FF2B5EF4-FFF2-40B4-BE49-F238E27FC236}">
                <a16:creationId xmlns:a16="http://schemas.microsoft.com/office/drawing/2014/main" id="{C98DB123-14A9-47FA-8401-E254CCFB713D}"/>
              </a:ext>
            </a:extLst>
          </p:cNvPr>
          <p:cNvSpPr/>
          <p:nvPr/>
        </p:nvSpPr>
        <p:spPr>
          <a:xfrm>
            <a:off x="7507434" y="3179622"/>
            <a:ext cx="313508" cy="29328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5D780F4-6517-46A4-9013-4B87B24B08A2}"/>
              </a:ext>
            </a:extLst>
          </p:cNvPr>
          <p:cNvSpPr/>
          <p:nvPr/>
        </p:nvSpPr>
        <p:spPr>
          <a:xfrm>
            <a:off x="7854520" y="3156985"/>
            <a:ext cx="21567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音量增加</a:t>
            </a:r>
            <a:r>
              <a:rPr lang="en-US" altLang="zh-CN" sz="1600" b="1" dirty="0">
                <a:latin typeface="+mn-ea"/>
                <a:ea typeface="+mn-ea"/>
              </a:rPr>
              <a:t>/</a:t>
            </a:r>
            <a:r>
              <a:rPr lang="zh-CN" altLang="en-US" sz="1600" b="1" dirty="0">
                <a:latin typeface="+mn-ea"/>
                <a:ea typeface="+mn-ea"/>
              </a:rPr>
              <a:t>减小</a:t>
            </a:r>
            <a:endParaRPr lang="en-US" altLang="zh-CN" sz="1600" b="1" dirty="0">
              <a:latin typeface="+mn-ea"/>
              <a:ea typeface="+mn-ea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D3CBA59-CAF7-40BA-A09D-920566349BD3}"/>
              </a:ext>
            </a:extLst>
          </p:cNvPr>
          <p:cNvSpPr/>
          <p:nvPr/>
        </p:nvSpPr>
        <p:spPr>
          <a:xfrm>
            <a:off x="6860441" y="3164284"/>
            <a:ext cx="706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滑动</a:t>
            </a:r>
            <a:endParaRPr lang="en-US" altLang="zh-CN" sz="1600" b="1" dirty="0">
              <a:latin typeface="+mn-ea"/>
              <a:ea typeface="+mn-ea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8C980B50-8186-46A8-9E99-FDCBA9600598}"/>
              </a:ext>
            </a:extLst>
          </p:cNvPr>
          <p:cNvSpPr/>
          <p:nvPr/>
        </p:nvSpPr>
        <p:spPr>
          <a:xfrm>
            <a:off x="7110947" y="3475402"/>
            <a:ext cx="2156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+mn-ea"/>
                <a:ea typeface="+mn-ea"/>
              </a:rPr>
              <a:t>注：上滑增加，下滑减小，停止滑动时停止改变音量。</a:t>
            </a:r>
            <a:endParaRPr lang="en-US" altLang="zh-CN" sz="1200" dirty="0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D3D85B-9107-4B78-92EF-CD56B3D2D7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8"/>
          <a:stretch/>
        </p:blipFill>
        <p:spPr>
          <a:xfrm>
            <a:off x="5898828" y="5221723"/>
            <a:ext cx="1057998" cy="1303803"/>
          </a:xfrm>
          <a:prstGeom prst="rect">
            <a:avLst/>
          </a:prstGeom>
        </p:spPr>
      </p:pic>
      <p:sp>
        <p:nvSpPr>
          <p:cNvPr id="119" name="箭头: 右 118">
            <a:extLst>
              <a:ext uri="{FF2B5EF4-FFF2-40B4-BE49-F238E27FC236}">
                <a16:creationId xmlns:a16="http://schemas.microsoft.com/office/drawing/2014/main" id="{465C0642-8824-4C23-A6DD-5430F284FC49}"/>
              </a:ext>
            </a:extLst>
          </p:cNvPr>
          <p:cNvSpPr/>
          <p:nvPr/>
        </p:nvSpPr>
        <p:spPr>
          <a:xfrm>
            <a:off x="7573206" y="5799928"/>
            <a:ext cx="313508" cy="29328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FA26B921-128A-41A7-98A4-E7E6C56C3567}"/>
              </a:ext>
            </a:extLst>
          </p:cNvPr>
          <p:cNvSpPr/>
          <p:nvPr/>
        </p:nvSpPr>
        <p:spPr>
          <a:xfrm>
            <a:off x="7953407" y="5757633"/>
            <a:ext cx="1138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播放形式</a:t>
            </a:r>
            <a:endParaRPr lang="en-US" altLang="zh-CN" sz="1600" b="1" dirty="0">
              <a:latin typeface="+mn-ea"/>
              <a:ea typeface="+mn-ea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C0B06200-3086-4CF2-ADEB-94E90FFB0DAB}"/>
              </a:ext>
            </a:extLst>
          </p:cNvPr>
          <p:cNvSpPr/>
          <p:nvPr/>
        </p:nvSpPr>
        <p:spPr>
          <a:xfrm>
            <a:off x="6893938" y="5777291"/>
            <a:ext cx="706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长按</a:t>
            </a:r>
            <a:endParaRPr lang="en-US" altLang="zh-CN" sz="1600" b="1" dirty="0"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CAE496-BFB9-41DA-8185-8C043F68F987}"/>
              </a:ext>
            </a:extLst>
          </p:cNvPr>
          <p:cNvSpPr/>
          <p:nvPr/>
        </p:nvSpPr>
        <p:spPr>
          <a:xfrm>
            <a:off x="6893938" y="6121346"/>
            <a:ext cx="2470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+mn-ea"/>
                <a:ea typeface="+mn-ea"/>
              </a:rPr>
              <a:t>注：随机播放</a:t>
            </a:r>
            <a:r>
              <a:rPr lang="en-US" altLang="zh-CN" sz="1200" dirty="0">
                <a:latin typeface="+mn-ea"/>
                <a:ea typeface="+mn-ea"/>
              </a:rPr>
              <a:t>/</a:t>
            </a:r>
            <a:r>
              <a:rPr lang="zh-CN" altLang="en-US" sz="1200" dirty="0">
                <a:latin typeface="+mn-ea"/>
                <a:ea typeface="+mn-ea"/>
              </a:rPr>
              <a:t>单曲循环</a:t>
            </a:r>
            <a:r>
              <a:rPr lang="en-US" altLang="zh-CN" sz="1200" dirty="0">
                <a:latin typeface="+mn-ea"/>
                <a:ea typeface="+mn-ea"/>
              </a:rPr>
              <a:t>/</a:t>
            </a:r>
            <a:r>
              <a:rPr lang="zh-CN" altLang="en-US" sz="1200" dirty="0">
                <a:latin typeface="+mn-ea"/>
                <a:ea typeface="+mn-ea"/>
              </a:rPr>
              <a:t>顺序播放</a:t>
            </a:r>
          </a:p>
        </p:txBody>
      </p:sp>
    </p:spTree>
    <p:extLst>
      <p:ext uri="{BB962C8B-B14F-4D97-AF65-F5344CB8AC3E}">
        <p14:creationId xmlns:p14="http://schemas.microsoft.com/office/powerpoint/2010/main" val="405890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3439</TotalTime>
  <Words>77</Words>
  <Application>Microsoft Office PowerPoint</Application>
  <PresentationFormat>宽屏</PresentationFormat>
  <Paragraphs>14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微软雅黑</vt:lpstr>
      <vt:lpstr>Arial</vt:lpstr>
      <vt:lpstr>Calibri</vt:lpstr>
      <vt:lpstr>Office 主题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 Yingqin</dc:creator>
  <cp:lastModifiedBy>JAJ</cp:lastModifiedBy>
  <cp:revision>290</cp:revision>
  <dcterms:created xsi:type="dcterms:W3CDTF">2019-04-10T14:50:00Z</dcterms:created>
  <dcterms:modified xsi:type="dcterms:W3CDTF">2021-05-05T03:28:44Z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